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c03076cba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c03076cba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5aba1c03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5aba1c03a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a08579df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a08579df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a08579df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a08579df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a08579df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a08579df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-"/>
            </a:pPr>
            <a:r>
              <a:rPr lang="en" sz="1800">
                <a:solidFill>
                  <a:srgbClr val="ADADAD"/>
                </a:solidFill>
              </a:rPr>
              <a:t>CRESS Implementation Manager</a:t>
            </a:r>
            <a:endParaRPr sz="1800">
              <a:solidFill>
                <a:srgbClr val="ADADA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-"/>
            </a:pPr>
            <a:r>
              <a:rPr lang="en" sz="1800">
                <a:solidFill>
                  <a:srgbClr val="ADADAD"/>
                </a:solidFill>
              </a:rPr>
              <a:t>Former LGBTQ Program Specialist </a:t>
            </a:r>
            <a:endParaRPr sz="1800">
              <a:solidFill>
                <a:srgbClr val="ADADA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-"/>
            </a:pPr>
            <a:r>
              <a:rPr lang="en" sz="1800">
                <a:solidFill>
                  <a:srgbClr val="ADADAD"/>
                </a:solidFill>
              </a:rPr>
              <a:t>Created LGBTQ Liasion Positions in workplace settings</a:t>
            </a:r>
            <a:endParaRPr sz="1800">
              <a:solidFill>
                <a:srgbClr val="ADADA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-"/>
            </a:pPr>
            <a:r>
              <a:rPr lang="en" sz="1800">
                <a:solidFill>
                  <a:srgbClr val="ADADAD"/>
                </a:solidFill>
              </a:rPr>
              <a:t>Trained intergroup dialogue facilitator (IGD) with focus on race and gender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a08579df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a08579df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c03076cb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c03076cb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a08579df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a08579df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5aba1c03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5aba1c03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5aba1c03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5aba1c03a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c03076cb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c03076cb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5e6a17c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5e6a17c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ewmank@amherstm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egislatio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E7bKmOXY3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LGBTQIA+ 101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972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Kat Newman (she/her/hers)</a:t>
            </a:r>
            <a:endParaRPr sz="1972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972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Amherst CRESS Department</a:t>
            </a:r>
            <a:endParaRPr sz="1972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</a:rPr>
              <a:t>Gender Neutral Language </a:t>
            </a:r>
            <a:endParaRPr sz="4500">
              <a:solidFill>
                <a:srgbClr val="000000"/>
              </a:solidFill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45257" lvl="0" indent="0" algn="l" rtl="0">
              <a:spcBef>
                <a:spcPts val="1200"/>
              </a:spcBef>
              <a:spcAft>
                <a:spcPts val="0"/>
              </a:spcAft>
              <a:buClr>
                <a:srgbClr val="1A202C"/>
              </a:buClr>
              <a:buSzPct val="100000"/>
              <a:buNone/>
            </a:pPr>
            <a:endParaRPr lang="en" sz="21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145257" lvl="0" indent="0" algn="l" rtl="0">
              <a:spcBef>
                <a:spcPts val="1200"/>
              </a:spcBef>
              <a:spcAft>
                <a:spcPts val="0"/>
              </a:spcAft>
              <a:buClr>
                <a:srgbClr val="1A202C"/>
              </a:buClr>
              <a:buSzPct val="100000"/>
              <a:buNone/>
            </a:pPr>
            <a:r>
              <a:rPr lang="en" sz="21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Activity primer questions (large group):</a:t>
            </a:r>
            <a:endParaRPr sz="21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943" algn="l" rtl="0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ct val="100000"/>
              <a:buFont typeface="Lato"/>
              <a:buChar char="-"/>
            </a:pPr>
            <a:r>
              <a:rPr lang="en" sz="21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Someone walks up to the front window and asks to use the restroom. How do you greet them and what do you tell them?</a:t>
            </a:r>
            <a:endParaRPr sz="21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943" algn="l" rtl="0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ct val="100000"/>
              <a:buFont typeface="Lato"/>
              <a:buChar char="-"/>
            </a:pPr>
            <a:r>
              <a:rPr lang="en" sz="21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Someone’s identification does not match the name they just stated to you. How do you respond?</a:t>
            </a:r>
            <a:endParaRPr sz="21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943" algn="l" rtl="0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ct val="100000"/>
              <a:buFont typeface="Lato"/>
              <a:buChar char="-"/>
            </a:pPr>
            <a:r>
              <a:rPr lang="en" sz="21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A coworker starts using new pronouns. You overhear people mispronouning them. What do you do?</a:t>
            </a:r>
            <a:endParaRPr sz="21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Gender Neutral Language Practice (pairs) </a:t>
            </a:r>
            <a:endParaRPr sz="21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1943" algn="l" rtl="0">
              <a:spcBef>
                <a:spcPts val="1200"/>
              </a:spcBef>
              <a:spcAft>
                <a:spcPts val="0"/>
              </a:spcAft>
              <a:buClr>
                <a:srgbClr val="1A202C"/>
              </a:buClr>
              <a:buSzPct val="100000"/>
              <a:buFont typeface="Lato"/>
              <a:buChar char="-"/>
            </a:pPr>
            <a:r>
              <a:rPr lang="en" sz="21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Complete the “Using Gender Neutral Language” worksheet </a:t>
            </a:r>
            <a:endParaRPr sz="21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A202C"/>
                </a:solidFill>
              </a:rPr>
              <a:t>Scenario-Based Practice </a:t>
            </a:r>
            <a:endParaRPr sz="4500">
              <a:solidFill>
                <a:srgbClr val="1A202C"/>
              </a:solidFill>
            </a:endParaRPr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400">
                <a:solidFill>
                  <a:srgbClr val="1A202C"/>
                </a:solidFill>
              </a:rPr>
              <a:t>Spend a few minutes discussing the various answers to your assigned scenario </a:t>
            </a:r>
            <a:endParaRPr sz="3400">
              <a:solidFill>
                <a:srgbClr val="1A202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1A202C"/>
                </a:solidFill>
              </a:rPr>
              <a:t>Jeopardy</a:t>
            </a:r>
            <a:endParaRPr sz="4500">
              <a:solidFill>
                <a:srgbClr val="1A202C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262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24" descr="Image result for jeopardy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800" y="1333713"/>
            <a:ext cx="5961350" cy="32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2617236" y="1498895"/>
            <a:ext cx="340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Questions? </a:t>
            </a:r>
            <a:endParaRPr sz="45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1929036" y="2571750"/>
            <a:ext cx="4784700" cy="19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Kat Newman</a:t>
            </a: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u="sng" dirty="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newmank@amherstma.gov</a:t>
            </a:r>
            <a:r>
              <a:rPr lang="en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413-259-3348 </a:t>
            </a:r>
            <a:endParaRPr sz="200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>
                <a:solidFill>
                  <a:srgbClr val="1A202C"/>
                </a:solidFill>
              </a:rPr>
              <a:t>Workshop Overview </a:t>
            </a:r>
            <a:endParaRPr sz="3720">
              <a:solidFill>
                <a:srgbClr val="1A202C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Introduction (2 mins)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Workshop Guidelines (2 mins)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Cycle of Socialization, Current Events (10 mins)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Video: LGBTQIA+ Acronym, Terms, and Concepts Overview(10 mins)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Expanding Knowledge of Gender (30 mins)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Terminology (5 mins)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Pronoun 101 + Gender Neutral Language Practice  (10 mins)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Scenarios (10 mins)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Jeopardy (5 min)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00">
                <a:solidFill>
                  <a:srgbClr val="000000"/>
                </a:solidFill>
              </a:rPr>
              <a:t>Workshop Guidelines </a:t>
            </a:r>
            <a:endParaRPr sz="4500">
              <a:solidFill>
                <a:srgbClr val="000000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ecognize your communication style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xpect to learn something new about yourself and others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peak from your own experience &amp; avoid generalizations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articipate honestly &amp; openly and/or pass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xplore your own emotional reactions, perceptions, and assumptions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ommit to confidentiality and curiosity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400"/>
              </a:spcBef>
              <a:spcAft>
                <a:spcPts val="20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24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ake responsibility for what you say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0000"/>
                </a:solidFill>
              </a:rPr>
              <a:t>Cycle of Socialization </a:t>
            </a:r>
            <a:endParaRPr sz="4500">
              <a:solidFill>
                <a:srgbClr val="000000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3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Pair and share: 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1A202C"/>
              </a:buClr>
              <a:buSzPts val="1800"/>
              <a:buFont typeface="Lato"/>
              <a:buChar char="-"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What is the first experience you remember about becoming aware of your gender? 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1A202C"/>
              </a:buClr>
              <a:buSzPts val="1800"/>
              <a:buFont typeface="Lato"/>
              <a:buChar char="-"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Please share a time where received messaging that you were operating outside of the expectations or roles of your “gender”?  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273" y="1152475"/>
            <a:ext cx="3126576" cy="36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00">
                <a:solidFill>
                  <a:srgbClr val="000000"/>
                </a:solidFill>
              </a:rPr>
              <a:t>Current Events</a:t>
            </a:r>
            <a:r>
              <a:rPr lang="en" sz="4500"/>
              <a:t> </a:t>
            </a:r>
            <a:endParaRPr sz="4500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1A202C"/>
                </a:solidFill>
                <a:highlight>
                  <a:srgbClr val="FFFFFF"/>
                </a:highlight>
              </a:rPr>
              <a:t>2024 anti-trans bills tracker</a:t>
            </a:r>
            <a:endParaRPr sz="2300" b="1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https://translegislation.com/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75" y="2085725"/>
            <a:ext cx="3558277" cy="273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3275" y="216199"/>
            <a:ext cx="4320400" cy="17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7297" y="2085725"/>
            <a:ext cx="3535354" cy="27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0000"/>
                </a:solidFill>
              </a:rPr>
              <a:t>LGBTQQIAA+ Overview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451350"/>
            <a:ext cx="353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Four Main Traits/Concepts: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Gender Identity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Sexual Orientation 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Biological Sex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1800"/>
              <a:buFont typeface="Lato"/>
              <a:buChar char="●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Gender Expression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18" descr="Since making this video, Margalit has come out as non-binary and uses they/them pronouns! &#10;&#10;A short informational video explaining some of the terms and identities within the LGBTQ+ community. &#10;&#10;More resources and reading:&#10;https://mic.com/articles/28093/lgbtqia-a-beginner-s-guide-to-the-great-alphabet-soup-of-queer-identity#.le72REnln&#10;.&#10;http://itspronouncedmetrosexual.com/2013/01/a-comprehensive-list-of-lgbtq-term-definitions/&#10;.&#10;https://internationalspectrum.umich.edu/life/definitions&#10;.&#10;http://www.hrc.org/resources/glossary-of-terms" title="LGBT 101: An introduction to the Queer commun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275" y="1543400"/>
            <a:ext cx="4441875" cy="24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20">
                <a:solidFill>
                  <a:srgbClr val="000000"/>
                </a:solidFill>
              </a:rPr>
              <a:t>Terminology</a:t>
            </a:r>
            <a:r>
              <a:rPr lang="en" sz="4520"/>
              <a:t> </a:t>
            </a:r>
            <a:endParaRPr sz="452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912750"/>
            <a:ext cx="31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rgbClr val="1A202C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70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Match the term to the corresponding definition</a:t>
            </a:r>
            <a:r>
              <a:rPr lang="en" sz="3700">
                <a:solidFill>
                  <a:srgbClr val="1A202C"/>
                </a:solidFill>
              </a:rPr>
              <a:t> </a:t>
            </a:r>
            <a:endParaRPr sz="3700">
              <a:solidFill>
                <a:srgbClr val="1A202C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2" y="1152475"/>
            <a:ext cx="4080224" cy="347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Pronouns: Linguistic Tools that we use to Refer to People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075" y="1420250"/>
            <a:ext cx="4451224" cy="25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311700" y="1126950"/>
            <a:ext cx="39000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202C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Pronouns can be an indicator of gender identity, but not always. 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We should not assume someone’s gender identity based on the pronouns they choose to use or how they express themselves. 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By allowing someone to share their pronouns with you, you are not assuming a person’s gender identity.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Practice is key to becoming comfortable using the correct pronouns.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1400"/>
              <a:buFont typeface="Lato"/>
              <a:buChar char="○"/>
            </a:pPr>
            <a:r>
              <a:rPr lang="en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When you mess up (it happens!), apologize and move on (don’t dwell)</a:t>
            </a:r>
            <a:endParaRPr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Learning Check: fill in the blank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257387" y="1152475"/>
            <a:ext cx="879178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Example: they go to the store. I bought them a soda. That’s their soda. </a:t>
            </a:r>
            <a:endParaRPr sz="29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Sandy (they/them/theirs):</a:t>
            </a:r>
            <a:endParaRPr sz="2900" b="1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 bought a book.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 put it on the desk. This is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 favorite book. </a:t>
            </a:r>
          </a:p>
          <a:p>
            <a:pPr marL="0" lvl="0" indent="0">
              <a:spcBef>
                <a:spcPts val="1200"/>
              </a:spcBef>
              <a:buNone/>
            </a:pPr>
            <a:endParaRPr sz="29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Johnny (they/them/theirs):</a:t>
            </a:r>
            <a:endParaRPr sz="2900" b="1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Have you seen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? I last saw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down the hallway when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 were looking for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 backpack. </a:t>
            </a:r>
          </a:p>
          <a:p>
            <a:pPr marL="0" lvl="0" indent="0">
              <a:spcBef>
                <a:spcPts val="1200"/>
              </a:spcBef>
              <a:buNone/>
            </a:pPr>
            <a:endParaRPr sz="2900" u="sng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b="1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Marissa (they/them/theirs; she/her/hers)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29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 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is meeting me to go shopping. I am going to pick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 up, even though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 suggested we drive </a:t>
            </a:r>
            <a:r>
              <a:rPr lang="en" sz="2900" u="sng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r>
              <a:rPr lang="en" sz="2900" dirty="0">
                <a:solidFill>
                  <a:srgbClr val="1A202C"/>
                </a:solidFill>
                <a:latin typeface="Lato"/>
                <a:ea typeface="Lato"/>
                <a:cs typeface="Lato"/>
                <a:sym typeface="Lato"/>
              </a:rPr>
              <a:t> car. </a:t>
            </a:r>
            <a:endParaRPr sz="2900" dirty="0">
              <a:solidFill>
                <a:srgbClr val="1A202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On-screen Show (16:9)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Lato</vt:lpstr>
      <vt:lpstr>Arial</vt:lpstr>
      <vt:lpstr>Times New Roman</vt:lpstr>
      <vt:lpstr>Simple Dark</vt:lpstr>
      <vt:lpstr>LGBTQIA+ 101</vt:lpstr>
      <vt:lpstr>Workshop Overview </vt:lpstr>
      <vt:lpstr>Workshop Guidelines </vt:lpstr>
      <vt:lpstr>Cycle of Socialization </vt:lpstr>
      <vt:lpstr>Current Events </vt:lpstr>
      <vt:lpstr>LGBTQQIAA+ Overview </vt:lpstr>
      <vt:lpstr>Terminology </vt:lpstr>
      <vt:lpstr>Pronouns: Linguistic Tools that we use to Refer to People </vt:lpstr>
      <vt:lpstr>Learning Check: fill in the blank </vt:lpstr>
      <vt:lpstr>Gender Neutral Language </vt:lpstr>
      <vt:lpstr>Scenario-Based Practice </vt:lpstr>
      <vt:lpstr>Jeopardy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LGBTQIA+ 101</dc:title>
  <dc:creator>Newman, Katherine</dc:creator>
  <cp:lastModifiedBy>Newman, Katherine</cp:lastModifiedBy>
  <cp:revision>1</cp:revision>
  <dcterms:modified xsi:type="dcterms:W3CDTF">2024-02-02T21:51:34Z</dcterms:modified>
</cp:coreProperties>
</file>